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2" r:id="rId3"/>
    <p:sldId id="284" r:id="rId4"/>
    <p:sldId id="285" r:id="rId5"/>
    <p:sldId id="286" r:id="rId6"/>
    <p:sldId id="305" r:id="rId7"/>
    <p:sldId id="307" r:id="rId8"/>
    <p:sldId id="257" r:id="rId9"/>
    <p:sldId id="276" r:id="rId10"/>
    <p:sldId id="290" r:id="rId11"/>
    <p:sldId id="292" r:id="rId12"/>
    <p:sldId id="262" r:id="rId13"/>
    <p:sldId id="264" r:id="rId14"/>
    <p:sldId id="265" r:id="rId15"/>
    <p:sldId id="267" r:id="rId16"/>
    <p:sldId id="294" r:id="rId17"/>
    <p:sldId id="261" r:id="rId18"/>
    <p:sldId id="260" r:id="rId19"/>
    <p:sldId id="295" r:id="rId20"/>
    <p:sldId id="296" r:id="rId21"/>
    <p:sldId id="266" r:id="rId22"/>
    <p:sldId id="297" r:id="rId23"/>
    <p:sldId id="298" r:id="rId24"/>
    <p:sldId id="300" r:id="rId25"/>
    <p:sldId id="301" r:id="rId26"/>
    <p:sldId id="302" r:id="rId27"/>
    <p:sldId id="303" r:id="rId28"/>
    <p:sldId id="263" r:id="rId29"/>
    <p:sldId id="309" r:id="rId30"/>
    <p:sldId id="268" r:id="rId31"/>
    <p:sldId id="271" r:id="rId32"/>
    <p:sldId id="280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3846" autoAdjust="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6CB74-3387-47B5-82CE-774BDAAA1AB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125C68-C81C-4D35-AA1D-46AB05EFE8BF}">
      <dgm:prSet/>
      <dgm:spPr/>
      <dgm:t>
        <a:bodyPr/>
        <a:lstStyle/>
        <a:p>
          <a:pPr rtl="0"/>
          <a:r>
            <a:rPr lang="en-US" dirty="0" smtClean="0"/>
            <a:t>1. International Financial Reporting: An Introduction </a:t>
          </a:r>
          <a:endParaRPr lang="en-US" dirty="0"/>
        </a:p>
      </dgm:t>
    </dgm:pt>
    <dgm:pt modelId="{912F9D5E-F61D-459B-A980-BC8C7F7B041C}" type="parTrans" cxnId="{2326AF18-CAAC-48EC-AE58-E17704A34A8A}">
      <dgm:prSet/>
      <dgm:spPr/>
      <dgm:t>
        <a:bodyPr/>
        <a:lstStyle/>
        <a:p>
          <a:endParaRPr lang="en-US"/>
        </a:p>
      </dgm:t>
    </dgm:pt>
    <dgm:pt modelId="{B18390F4-419D-4EAE-923A-1DEEB76EA50D}" type="sibTrans" cxnId="{2326AF18-CAAC-48EC-AE58-E17704A34A8A}">
      <dgm:prSet/>
      <dgm:spPr/>
      <dgm:t>
        <a:bodyPr/>
        <a:lstStyle/>
        <a:p>
          <a:endParaRPr lang="en-US"/>
        </a:p>
      </dgm:t>
    </dgm:pt>
    <dgm:pt modelId="{1E36CA7A-385A-439D-8C30-8DCECC1F1F9B}">
      <dgm:prSet/>
      <dgm:spPr/>
      <dgm:t>
        <a:bodyPr/>
        <a:lstStyle/>
        <a:p>
          <a:pPr rtl="0"/>
          <a:r>
            <a:rPr lang="en-US" dirty="0" smtClean="0"/>
            <a:t>2. Differences in Financial Reporting with Case Studies </a:t>
          </a:r>
          <a:endParaRPr lang="en-US" dirty="0"/>
        </a:p>
      </dgm:t>
    </dgm:pt>
    <dgm:pt modelId="{6ACDE15C-9368-402A-94D5-14053611A6D8}" type="parTrans" cxnId="{4C126B8F-F4C8-4CC0-87E9-71EA4E8DA926}">
      <dgm:prSet/>
      <dgm:spPr/>
      <dgm:t>
        <a:bodyPr/>
        <a:lstStyle/>
        <a:p>
          <a:endParaRPr lang="en-US"/>
        </a:p>
      </dgm:t>
    </dgm:pt>
    <dgm:pt modelId="{E16A10BA-B5C3-4793-B0D2-8FD3070B7646}" type="sibTrans" cxnId="{4C126B8F-F4C8-4CC0-87E9-71EA4E8DA926}">
      <dgm:prSet/>
      <dgm:spPr/>
      <dgm:t>
        <a:bodyPr/>
        <a:lstStyle/>
        <a:p>
          <a:endParaRPr lang="en-US"/>
        </a:p>
      </dgm:t>
    </dgm:pt>
    <dgm:pt modelId="{B42A9909-BF95-48E5-B113-F7C911F9E861}">
      <dgm:prSet/>
      <dgm:spPr/>
      <dgm:t>
        <a:bodyPr/>
        <a:lstStyle/>
        <a:p>
          <a:pPr rtl="0"/>
          <a:r>
            <a:rPr lang="en-US" dirty="0" smtClean="0"/>
            <a:t>3. Why IFRS</a:t>
          </a:r>
          <a:endParaRPr lang="en-US" dirty="0"/>
        </a:p>
      </dgm:t>
    </dgm:pt>
    <dgm:pt modelId="{C9775E4A-E7D6-415C-9DD1-8416DEE3FC4F}" type="parTrans" cxnId="{FA05734E-7341-4D9F-9377-F42268A4749D}">
      <dgm:prSet/>
      <dgm:spPr/>
      <dgm:t>
        <a:bodyPr/>
        <a:lstStyle/>
        <a:p>
          <a:endParaRPr lang="en-US"/>
        </a:p>
      </dgm:t>
    </dgm:pt>
    <dgm:pt modelId="{D8E5079C-8118-4481-8BE5-47C933EAE947}" type="sibTrans" cxnId="{FA05734E-7341-4D9F-9377-F42268A4749D}">
      <dgm:prSet/>
      <dgm:spPr/>
      <dgm:t>
        <a:bodyPr/>
        <a:lstStyle/>
        <a:p>
          <a:endParaRPr lang="en-US"/>
        </a:p>
      </dgm:t>
    </dgm:pt>
    <dgm:pt modelId="{6D304C51-FAEE-4D94-B8DE-2AF822E54C45}" type="pres">
      <dgm:prSet presAssocID="{E2E6CB74-3387-47B5-82CE-774BDAAA1A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C4A717-3D49-4AC8-9F66-15ADF356542E}" type="pres">
      <dgm:prSet presAssocID="{A0125C68-C81C-4D35-AA1D-46AB05EFE8BF}" presName="composite" presStyleCnt="0"/>
      <dgm:spPr/>
    </dgm:pt>
    <dgm:pt modelId="{B5C7FA02-4DCA-46C8-A229-DE4B60F92955}" type="pres">
      <dgm:prSet presAssocID="{A0125C68-C81C-4D35-AA1D-46AB05EFE8BF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D07103-0DC5-40FD-9A47-C2EAB216FBF6}" type="pres">
      <dgm:prSet presAssocID="{A0125C68-C81C-4D35-AA1D-46AB05EFE8B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2FF6C-9781-47C9-8FE8-7DC29A7163A1}" type="pres">
      <dgm:prSet presAssocID="{B18390F4-419D-4EAE-923A-1DEEB76EA50D}" presName="spacing" presStyleCnt="0"/>
      <dgm:spPr/>
    </dgm:pt>
    <dgm:pt modelId="{032B05C0-3316-46D2-A3D8-017C37B4952A}" type="pres">
      <dgm:prSet presAssocID="{1E36CA7A-385A-439D-8C30-8DCECC1F1F9B}" presName="composite" presStyleCnt="0"/>
      <dgm:spPr/>
    </dgm:pt>
    <dgm:pt modelId="{6C503DE3-8D64-4A57-833F-B3BA9364315F}" type="pres">
      <dgm:prSet presAssocID="{1E36CA7A-385A-439D-8C30-8DCECC1F1F9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E6456F7-3227-470D-B24E-3494FD928D14}" type="pres">
      <dgm:prSet presAssocID="{1E36CA7A-385A-439D-8C30-8DCECC1F1F9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C4E7F-7166-4916-99CC-DD8638BC8B25}" type="pres">
      <dgm:prSet presAssocID="{E16A10BA-B5C3-4793-B0D2-8FD3070B7646}" presName="spacing" presStyleCnt="0"/>
      <dgm:spPr/>
    </dgm:pt>
    <dgm:pt modelId="{AFE5D874-C511-46E1-836B-674241D343C5}" type="pres">
      <dgm:prSet presAssocID="{B42A9909-BF95-48E5-B113-F7C911F9E861}" presName="composite" presStyleCnt="0"/>
      <dgm:spPr/>
    </dgm:pt>
    <dgm:pt modelId="{A6FBBAD0-5DED-41DD-854B-59284AF1938E}" type="pres">
      <dgm:prSet presAssocID="{B42A9909-BF95-48E5-B113-F7C911F9E86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2A2B11-E6C0-4D05-8ECF-7E2DE3502819}" type="pres">
      <dgm:prSet presAssocID="{B42A9909-BF95-48E5-B113-F7C911F9E861}" presName="txShp" presStyleLbl="node1" presStyleIdx="2" presStyleCnt="3" custScaleX="100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D9DB3-D192-C348-A66E-3CC050754DDF}" type="presOf" srcId="{1E36CA7A-385A-439D-8C30-8DCECC1F1F9B}" destId="{AE6456F7-3227-470D-B24E-3494FD928D14}" srcOrd="0" destOrd="0" presId="urn:microsoft.com/office/officeart/2005/8/layout/vList3"/>
    <dgm:cxn modelId="{D6E8E8E1-9BF9-7649-934A-AFD4698824E9}" type="presOf" srcId="{E2E6CB74-3387-47B5-82CE-774BDAAA1AB3}" destId="{6D304C51-FAEE-4D94-B8DE-2AF822E54C45}" srcOrd="0" destOrd="0" presId="urn:microsoft.com/office/officeart/2005/8/layout/vList3"/>
    <dgm:cxn modelId="{4C126B8F-F4C8-4CC0-87E9-71EA4E8DA926}" srcId="{E2E6CB74-3387-47B5-82CE-774BDAAA1AB3}" destId="{1E36CA7A-385A-439D-8C30-8DCECC1F1F9B}" srcOrd="1" destOrd="0" parTransId="{6ACDE15C-9368-402A-94D5-14053611A6D8}" sibTransId="{E16A10BA-B5C3-4793-B0D2-8FD3070B7646}"/>
    <dgm:cxn modelId="{2326AF18-CAAC-48EC-AE58-E17704A34A8A}" srcId="{E2E6CB74-3387-47B5-82CE-774BDAAA1AB3}" destId="{A0125C68-C81C-4D35-AA1D-46AB05EFE8BF}" srcOrd="0" destOrd="0" parTransId="{912F9D5E-F61D-459B-A980-BC8C7F7B041C}" sibTransId="{B18390F4-419D-4EAE-923A-1DEEB76EA50D}"/>
    <dgm:cxn modelId="{FA05734E-7341-4D9F-9377-F42268A4749D}" srcId="{E2E6CB74-3387-47B5-82CE-774BDAAA1AB3}" destId="{B42A9909-BF95-48E5-B113-F7C911F9E861}" srcOrd="2" destOrd="0" parTransId="{C9775E4A-E7D6-415C-9DD1-8416DEE3FC4F}" sibTransId="{D8E5079C-8118-4481-8BE5-47C933EAE947}"/>
    <dgm:cxn modelId="{5383F5AE-15B5-1F4C-9FE8-10F2BC988882}" type="presOf" srcId="{B42A9909-BF95-48E5-B113-F7C911F9E861}" destId="{EF2A2B11-E6C0-4D05-8ECF-7E2DE3502819}" srcOrd="0" destOrd="0" presId="urn:microsoft.com/office/officeart/2005/8/layout/vList3"/>
    <dgm:cxn modelId="{CBB83BBD-DDD4-3B40-9AEF-C8FB287BF7FB}" type="presOf" srcId="{A0125C68-C81C-4D35-AA1D-46AB05EFE8BF}" destId="{72D07103-0DC5-40FD-9A47-C2EAB216FBF6}" srcOrd="0" destOrd="0" presId="urn:microsoft.com/office/officeart/2005/8/layout/vList3"/>
    <dgm:cxn modelId="{596ECB96-FDFD-DD45-B00E-0B554E8676F1}" type="presParOf" srcId="{6D304C51-FAEE-4D94-B8DE-2AF822E54C45}" destId="{B6C4A717-3D49-4AC8-9F66-15ADF356542E}" srcOrd="0" destOrd="0" presId="urn:microsoft.com/office/officeart/2005/8/layout/vList3"/>
    <dgm:cxn modelId="{83E732B2-1E9A-0C40-9CC3-2BBF824CC621}" type="presParOf" srcId="{B6C4A717-3D49-4AC8-9F66-15ADF356542E}" destId="{B5C7FA02-4DCA-46C8-A229-DE4B60F92955}" srcOrd="0" destOrd="0" presId="urn:microsoft.com/office/officeart/2005/8/layout/vList3"/>
    <dgm:cxn modelId="{6F34A6D3-FF59-EA4B-B7CB-6B1A181EBF0E}" type="presParOf" srcId="{B6C4A717-3D49-4AC8-9F66-15ADF356542E}" destId="{72D07103-0DC5-40FD-9A47-C2EAB216FBF6}" srcOrd="1" destOrd="0" presId="urn:microsoft.com/office/officeart/2005/8/layout/vList3"/>
    <dgm:cxn modelId="{94F6A6B4-F8FA-8042-8FFA-367B4AF17D5E}" type="presParOf" srcId="{6D304C51-FAEE-4D94-B8DE-2AF822E54C45}" destId="{9352FF6C-9781-47C9-8FE8-7DC29A7163A1}" srcOrd="1" destOrd="0" presId="urn:microsoft.com/office/officeart/2005/8/layout/vList3"/>
    <dgm:cxn modelId="{DBAC1798-98A9-074D-BE9B-1E2BF78B27EC}" type="presParOf" srcId="{6D304C51-FAEE-4D94-B8DE-2AF822E54C45}" destId="{032B05C0-3316-46D2-A3D8-017C37B4952A}" srcOrd="2" destOrd="0" presId="urn:microsoft.com/office/officeart/2005/8/layout/vList3"/>
    <dgm:cxn modelId="{21FAA596-A518-5449-B9A2-A1C72B021E29}" type="presParOf" srcId="{032B05C0-3316-46D2-A3D8-017C37B4952A}" destId="{6C503DE3-8D64-4A57-833F-B3BA9364315F}" srcOrd="0" destOrd="0" presId="urn:microsoft.com/office/officeart/2005/8/layout/vList3"/>
    <dgm:cxn modelId="{19AA5806-BD78-4D4E-9DD2-3D44F595B553}" type="presParOf" srcId="{032B05C0-3316-46D2-A3D8-017C37B4952A}" destId="{AE6456F7-3227-470D-B24E-3494FD928D14}" srcOrd="1" destOrd="0" presId="urn:microsoft.com/office/officeart/2005/8/layout/vList3"/>
    <dgm:cxn modelId="{909ECE67-20D5-3E4E-8927-10D9E2336920}" type="presParOf" srcId="{6D304C51-FAEE-4D94-B8DE-2AF822E54C45}" destId="{75CC4E7F-7166-4916-99CC-DD8638BC8B25}" srcOrd="3" destOrd="0" presId="urn:microsoft.com/office/officeart/2005/8/layout/vList3"/>
    <dgm:cxn modelId="{A2CAE16E-3832-3A46-B261-55BD342FB2F1}" type="presParOf" srcId="{6D304C51-FAEE-4D94-B8DE-2AF822E54C45}" destId="{AFE5D874-C511-46E1-836B-674241D343C5}" srcOrd="4" destOrd="0" presId="urn:microsoft.com/office/officeart/2005/8/layout/vList3"/>
    <dgm:cxn modelId="{92680009-BCC9-EF47-A9D6-4E83029C8365}" type="presParOf" srcId="{AFE5D874-C511-46E1-836B-674241D343C5}" destId="{A6FBBAD0-5DED-41DD-854B-59284AF1938E}" srcOrd="0" destOrd="0" presId="urn:microsoft.com/office/officeart/2005/8/layout/vList3"/>
    <dgm:cxn modelId="{B03E5A64-54F1-EA49-8FD3-887C794BD16F}" type="presParOf" srcId="{AFE5D874-C511-46E1-836B-674241D343C5}" destId="{EF2A2B11-E6C0-4D05-8ECF-7E2DE35028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4C2BF-06FD-4206-8F30-BE8A941F49D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643305D-C4D8-4816-93C3-E4CDE71D3EA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  An Introduction</a:t>
          </a:r>
          <a:endParaRPr lang="en-US" dirty="0"/>
        </a:p>
      </dgm:t>
    </dgm:pt>
    <dgm:pt modelId="{7C79ED9E-4AE5-4B51-A44D-559920011C16}" type="parTrans" cxnId="{03DE8B68-129B-4BE4-8804-B697751A846F}">
      <dgm:prSet/>
      <dgm:spPr/>
      <dgm:t>
        <a:bodyPr/>
        <a:lstStyle/>
        <a:p>
          <a:endParaRPr lang="en-US"/>
        </a:p>
      </dgm:t>
    </dgm:pt>
    <dgm:pt modelId="{45765686-331F-48DE-9A5C-A26B48707297}" type="sibTrans" cxnId="{03DE8B68-129B-4BE4-8804-B697751A846F}">
      <dgm:prSet/>
      <dgm:spPr/>
      <dgm:t>
        <a:bodyPr/>
        <a:lstStyle/>
        <a:p>
          <a:endParaRPr lang="en-US"/>
        </a:p>
      </dgm:t>
    </dgm:pt>
    <dgm:pt modelId="{40C63414-66B0-41B0-A57F-37E14E8BF42C}" type="pres">
      <dgm:prSet presAssocID="{6BB4C2BF-06FD-4206-8F30-BE8A941F49D6}" presName="linearFlow" presStyleCnt="0">
        <dgm:presLayoutVars>
          <dgm:dir/>
          <dgm:resizeHandles val="exact"/>
        </dgm:presLayoutVars>
      </dgm:prSet>
      <dgm:spPr/>
    </dgm:pt>
    <dgm:pt modelId="{3AED1F95-2532-4EEC-ACFD-A73C38A887B1}" type="pres">
      <dgm:prSet presAssocID="{6643305D-C4D8-4816-93C3-E4CDE71D3EAA}" presName="composite" presStyleCnt="0"/>
      <dgm:spPr/>
    </dgm:pt>
    <dgm:pt modelId="{66BF6216-932B-4663-A0FC-3770E5E0F360}" type="pres">
      <dgm:prSet presAssocID="{6643305D-C4D8-4816-93C3-E4CDE71D3EAA}" presName="imgShp" presStyleLbl="fgImgPlace1" presStyleIdx="0" presStyleCnt="1" custScaleX="80040" custScaleY="923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946873-DBA7-447B-8A33-13DC7C0C0543}" type="pres">
      <dgm:prSet presAssocID="{6643305D-C4D8-4816-93C3-E4CDE71D3EAA}" presName="txShp" presStyleLbl="node1" presStyleIdx="0" presStyleCnt="1" custScaleX="136838" custScaleY="92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E8B68-129B-4BE4-8804-B697751A846F}" srcId="{6BB4C2BF-06FD-4206-8F30-BE8A941F49D6}" destId="{6643305D-C4D8-4816-93C3-E4CDE71D3EAA}" srcOrd="0" destOrd="0" parTransId="{7C79ED9E-4AE5-4B51-A44D-559920011C16}" sibTransId="{45765686-331F-48DE-9A5C-A26B48707297}"/>
    <dgm:cxn modelId="{E2ACDCEF-DE94-5C46-9998-EFA12D72280B}" type="presOf" srcId="{6643305D-C4D8-4816-93C3-E4CDE71D3EAA}" destId="{CF946873-DBA7-447B-8A33-13DC7C0C0543}" srcOrd="0" destOrd="0" presId="urn:microsoft.com/office/officeart/2005/8/layout/vList3"/>
    <dgm:cxn modelId="{36C7DD21-B520-6041-8F44-BF0B1E34BBC9}" type="presOf" srcId="{6BB4C2BF-06FD-4206-8F30-BE8A941F49D6}" destId="{40C63414-66B0-41B0-A57F-37E14E8BF42C}" srcOrd="0" destOrd="0" presId="urn:microsoft.com/office/officeart/2005/8/layout/vList3"/>
    <dgm:cxn modelId="{8D117226-B4D5-594D-9C92-50E12C5A6549}" type="presParOf" srcId="{40C63414-66B0-41B0-A57F-37E14E8BF42C}" destId="{3AED1F95-2532-4EEC-ACFD-A73C38A887B1}" srcOrd="0" destOrd="0" presId="urn:microsoft.com/office/officeart/2005/8/layout/vList3"/>
    <dgm:cxn modelId="{92D3BAC2-D019-D848-A7D6-D2B946BB9DE2}" type="presParOf" srcId="{3AED1F95-2532-4EEC-ACFD-A73C38A887B1}" destId="{66BF6216-932B-4663-A0FC-3770E5E0F360}" srcOrd="0" destOrd="0" presId="urn:microsoft.com/office/officeart/2005/8/layout/vList3"/>
    <dgm:cxn modelId="{A5BF6ED9-5F3B-3746-90CB-13EDCACDFF08}" type="presParOf" srcId="{3AED1F95-2532-4EEC-ACFD-A73C38A887B1}" destId="{CF946873-DBA7-447B-8A33-13DC7C0C05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6CB74-3387-47B5-82CE-774BDAAA1AB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36CA7A-385A-439D-8C30-8DCECC1F1F9B}">
      <dgm:prSet/>
      <dgm:spPr/>
      <dgm:t>
        <a:bodyPr/>
        <a:lstStyle/>
        <a:p>
          <a:pPr rtl="0"/>
          <a:r>
            <a:rPr lang="en-US" dirty="0" smtClean="0"/>
            <a:t>Differences in Financial Reporting with Case Studies </a:t>
          </a:r>
          <a:endParaRPr lang="en-US" dirty="0"/>
        </a:p>
      </dgm:t>
    </dgm:pt>
    <dgm:pt modelId="{6ACDE15C-9368-402A-94D5-14053611A6D8}" type="parTrans" cxnId="{4C126B8F-F4C8-4CC0-87E9-71EA4E8DA926}">
      <dgm:prSet/>
      <dgm:spPr/>
      <dgm:t>
        <a:bodyPr/>
        <a:lstStyle/>
        <a:p>
          <a:endParaRPr lang="en-US"/>
        </a:p>
      </dgm:t>
    </dgm:pt>
    <dgm:pt modelId="{E16A10BA-B5C3-4793-B0D2-8FD3070B7646}" type="sibTrans" cxnId="{4C126B8F-F4C8-4CC0-87E9-71EA4E8DA926}">
      <dgm:prSet/>
      <dgm:spPr/>
      <dgm:t>
        <a:bodyPr/>
        <a:lstStyle/>
        <a:p>
          <a:endParaRPr lang="en-US"/>
        </a:p>
      </dgm:t>
    </dgm:pt>
    <dgm:pt modelId="{6D304C51-FAEE-4D94-B8DE-2AF822E54C45}" type="pres">
      <dgm:prSet presAssocID="{E2E6CB74-3387-47B5-82CE-774BDAAA1A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B05C0-3316-46D2-A3D8-017C37B4952A}" type="pres">
      <dgm:prSet presAssocID="{1E36CA7A-385A-439D-8C30-8DCECC1F1F9B}" presName="composite" presStyleCnt="0"/>
      <dgm:spPr/>
    </dgm:pt>
    <dgm:pt modelId="{6C503DE3-8D64-4A57-833F-B3BA9364315F}" type="pres">
      <dgm:prSet presAssocID="{1E36CA7A-385A-439D-8C30-8DCECC1F1F9B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6456F7-3227-470D-B24E-3494FD928D14}" type="pres">
      <dgm:prSet presAssocID="{1E36CA7A-385A-439D-8C30-8DCECC1F1F9B}" presName="txShp" presStyleLbl="node1" presStyleIdx="0" presStyleCnt="1" custScaleX="119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BB95B-4285-204E-A744-FF493C1A89A4}" type="presOf" srcId="{1E36CA7A-385A-439D-8C30-8DCECC1F1F9B}" destId="{AE6456F7-3227-470D-B24E-3494FD928D14}" srcOrd="0" destOrd="0" presId="urn:microsoft.com/office/officeart/2005/8/layout/vList3"/>
    <dgm:cxn modelId="{8332C81D-16D3-0B49-9726-DABE351EC59F}" type="presOf" srcId="{E2E6CB74-3387-47B5-82CE-774BDAAA1AB3}" destId="{6D304C51-FAEE-4D94-B8DE-2AF822E54C45}" srcOrd="0" destOrd="0" presId="urn:microsoft.com/office/officeart/2005/8/layout/vList3"/>
    <dgm:cxn modelId="{4C126B8F-F4C8-4CC0-87E9-71EA4E8DA926}" srcId="{E2E6CB74-3387-47B5-82CE-774BDAAA1AB3}" destId="{1E36CA7A-385A-439D-8C30-8DCECC1F1F9B}" srcOrd="0" destOrd="0" parTransId="{6ACDE15C-9368-402A-94D5-14053611A6D8}" sibTransId="{E16A10BA-B5C3-4793-B0D2-8FD3070B7646}"/>
    <dgm:cxn modelId="{42866C09-9183-844F-9142-139618B5FFA2}" type="presParOf" srcId="{6D304C51-FAEE-4D94-B8DE-2AF822E54C45}" destId="{032B05C0-3316-46D2-A3D8-017C37B4952A}" srcOrd="0" destOrd="0" presId="urn:microsoft.com/office/officeart/2005/8/layout/vList3"/>
    <dgm:cxn modelId="{223F3CA5-5C37-3A49-A464-A427CCC42D67}" type="presParOf" srcId="{032B05C0-3316-46D2-A3D8-017C37B4952A}" destId="{6C503DE3-8D64-4A57-833F-B3BA9364315F}" srcOrd="0" destOrd="0" presId="urn:microsoft.com/office/officeart/2005/8/layout/vList3"/>
    <dgm:cxn modelId="{3F3A5EF3-A9DB-F843-A0AB-44B510772880}" type="presParOf" srcId="{032B05C0-3316-46D2-A3D8-017C37B4952A}" destId="{AE6456F7-3227-470D-B24E-3494FD928D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E6CB74-3387-47B5-82CE-774BDAAA1AB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2A9909-BF95-48E5-B113-F7C911F9E861}">
      <dgm:prSet/>
      <dgm:spPr/>
      <dgm:t>
        <a:bodyPr/>
        <a:lstStyle/>
        <a:p>
          <a:pPr rtl="0"/>
          <a:r>
            <a:rPr lang="en-US" dirty="0" smtClean="0"/>
            <a:t>3. Why IFRS</a:t>
          </a:r>
          <a:endParaRPr lang="en-US" dirty="0"/>
        </a:p>
      </dgm:t>
    </dgm:pt>
    <dgm:pt modelId="{C9775E4A-E7D6-415C-9DD1-8416DEE3FC4F}" type="parTrans" cxnId="{FA05734E-7341-4D9F-9377-F42268A4749D}">
      <dgm:prSet/>
      <dgm:spPr/>
      <dgm:t>
        <a:bodyPr/>
        <a:lstStyle/>
        <a:p>
          <a:endParaRPr lang="en-US"/>
        </a:p>
      </dgm:t>
    </dgm:pt>
    <dgm:pt modelId="{D8E5079C-8118-4481-8BE5-47C933EAE947}" type="sibTrans" cxnId="{FA05734E-7341-4D9F-9377-F42268A4749D}">
      <dgm:prSet/>
      <dgm:spPr/>
      <dgm:t>
        <a:bodyPr/>
        <a:lstStyle/>
        <a:p>
          <a:endParaRPr lang="en-US"/>
        </a:p>
      </dgm:t>
    </dgm:pt>
    <dgm:pt modelId="{6D304C51-FAEE-4D94-B8DE-2AF822E54C45}" type="pres">
      <dgm:prSet presAssocID="{E2E6CB74-3387-47B5-82CE-774BDAAA1A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E5D874-C511-46E1-836B-674241D343C5}" type="pres">
      <dgm:prSet presAssocID="{B42A9909-BF95-48E5-B113-F7C911F9E861}" presName="composite" presStyleCnt="0"/>
      <dgm:spPr/>
    </dgm:pt>
    <dgm:pt modelId="{A6FBBAD0-5DED-41DD-854B-59284AF1938E}" type="pres">
      <dgm:prSet presAssocID="{B42A9909-BF95-48E5-B113-F7C911F9E861}" presName="imgShp" presStyleLbl="fgImgPlace1" presStyleIdx="0" presStyleCnt="1" custScaleX="82767" custScaleY="701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2A2B11-E6C0-4D05-8ECF-7E2DE3502819}" type="pres">
      <dgm:prSet presAssocID="{B42A9909-BF95-48E5-B113-F7C911F9E861}" presName="txShp" presStyleLbl="node1" presStyleIdx="0" presStyleCnt="1" custScaleX="113120" custScaleY="64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05734E-7341-4D9F-9377-F42268A4749D}" srcId="{E2E6CB74-3387-47B5-82CE-774BDAAA1AB3}" destId="{B42A9909-BF95-48E5-B113-F7C911F9E861}" srcOrd="0" destOrd="0" parTransId="{C9775E4A-E7D6-415C-9DD1-8416DEE3FC4F}" sibTransId="{D8E5079C-8118-4481-8BE5-47C933EAE947}"/>
    <dgm:cxn modelId="{AF3C7479-ADE0-6D43-8455-1136784651DA}" type="presOf" srcId="{B42A9909-BF95-48E5-B113-F7C911F9E861}" destId="{EF2A2B11-E6C0-4D05-8ECF-7E2DE3502819}" srcOrd="0" destOrd="0" presId="urn:microsoft.com/office/officeart/2005/8/layout/vList3"/>
    <dgm:cxn modelId="{E1380F94-A278-B341-90E3-BCACDBA467C5}" type="presOf" srcId="{E2E6CB74-3387-47B5-82CE-774BDAAA1AB3}" destId="{6D304C51-FAEE-4D94-B8DE-2AF822E54C45}" srcOrd="0" destOrd="0" presId="urn:microsoft.com/office/officeart/2005/8/layout/vList3"/>
    <dgm:cxn modelId="{B8DB61D0-B669-564E-843D-4FA89604E435}" type="presParOf" srcId="{6D304C51-FAEE-4D94-B8DE-2AF822E54C45}" destId="{AFE5D874-C511-46E1-836B-674241D343C5}" srcOrd="0" destOrd="0" presId="urn:microsoft.com/office/officeart/2005/8/layout/vList3"/>
    <dgm:cxn modelId="{77036DFC-1AB2-054A-AEC8-DEEBE10D5243}" type="presParOf" srcId="{AFE5D874-C511-46E1-836B-674241D343C5}" destId="{A6FBBAD0-5DED-41DD-854B-59284AF1938E}" srcOrd="0" destOrd="0" presId="urn:microsoft.com/office/officeart/2005/8/layout/vList3"/>
    <dgm:cxn modelId="{456FACF5-D856-D842-8CBB-4C5719A778D8}" type="presParOf" srcId="{AFE5D874-C511-46E1-836B-674241D343C5}" destId="{EF2A2B11-E6C0-4D05-8ECF-7E2DE35028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07103-0DC5-40FD-9A47-C2EAB216FBF6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1. International Financial Reporting: An Introduction </a:t>
          </a:r>
          <a:endParaRPr lang="en-US" sz="3300" kern="1200" dirty="0"/>
        </a:p>
      </dsp:txBody>
      <dsp:txXfrm rot="10800000">
        <a:off x="2007110" y="1710"/>
        <a:ext cx="5158358" cy="1257304"/>
      </dsp:txXfrm>
    </dsp:sp>
    <dsp:sp modelId="{B5C7FA02-4DCA-46C8-A229-DE4B60F92955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456F7-3227-470D-B24E-3494FD928D14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2. Differences in Financial Reporting with Case Studies </a:t>
          </a:r>
          <a:endParaRPr lang="en-US" sz="3300" kern="1200" dirty="0"/>
        </a:p>
      </dsp:txBody>
      <dsp:txXfrm rot="10800000">
        <a:off x="2007110" y="1634329"/>
        <a:ext cx="5158358" cy="1257304"/>
      </dsp:txXfrm>
    </dsp:sp>
    <dsp:sp modelId="{6C503DE3-8D64-4A57-833F-B3BA9364315F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A2B11-E6C0-4D05-8ECF-7E2DE3502819}">
      <dsp:nvSpPr>
        <dsp:cNvPr id="0" name=""/>
        <dsp:cNvSpPr/>
      </dsp:nvSpPr>
      <dsp:spPr>
        <a:xfrm rot="10800000">
          <a:off x="1668198" y="3266948"/>
          <a:ext cx="5505465" cy="12573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3. Why IFRS</a:t>
          </a:r>
          <a:endParaRPr lang="en-US" sz="3300" kern="1200" dirty="0"/>
        </a:p>
      </dsp:txBody>
      <dsp:txXfrm rot="10800000">
        <a:off x="1982524" y="3266948"/>
        <a:ext cx="5191139" cy="1257304"/>
      </dsp:txXfrm>
    </dsp:sp>
    <dsp:sp modelId="{A6FBBAD0-5DED-41DD-854B-59284AF1938E}">
      <dsp:nvSpPr>
        <dsp:cNvPr id="0" name=""/>
        <dsp:cNvSpPr/>
      </dsp:nvSpPr>
      <dsp:spPr>
        <a:xfrm>
          <a:off x="1055936" y="3266948"/>
          <a:ext cx="1257304" cy="125730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6873-DBA7-447B-8A33-13DC7C0C0543}">
      <dsp:nvSpPr>
        <dsp:cNvPr id="0" name=""/>
        <dsp:cNvSpPr/>
      </dsp:nvSpPr>
      <dsp:spPr>
        <a:xfrm rot="10800000">
          <a:off x="418096" y="990595"/>
          <a:ext cx="7488711" cy="254477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243840" rIns="455168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 An Introduction</a:t>
          </a:r>
          <a:endParaRPr lang="en-US" sz="6400" kern="1200" dirty="0"/>
        </a:p>
      </dsp:txBody>
      <dsp:txXfrm rot="10800000">
        <a:off x="1054289" y="990595"/>
        <a:ext cx="6852518" cy="2544771"/>
      </dsp:txXfrm>
    </dsp:sp>
    <dsp:sp modelId="{66BF6216-932B-4663-A0FC-3770E5E0F360}">
      <dsp:nvSpPr>
        <dsp:cNvPr id="0" name=""/>
        <dsp:cNvSpPr/>
      </dsp:nvSpPr>
      <dsp:spPr>
        <a:xfrm>
          <a:off x="322792" y="990595"/>
          <a:ext cx="2206635" cy="25447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456F7-3227-470D-B24E-3494FD928D14}">
      <dsp:nvSpPr>
        <dsp:cNvPr id="0" name=""/>
        <dsp:cNvSpPr/>
      </dsp:nvSpPr>
      <dsp:spPr>
        <a:xfrm rot="10800000">
          <a:off x="1265377" y="884523"/>
          <a:ext cx="6542429" cy="27569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Differences in Financial Reporting with Case Studies </a:t>
          </a:r>
          <a:endParaRPr lang="en-US" sz="4700" kern="1200" dirty="0"/>
        </a:p>
      </dsp:txBody>
      <dsp:txXfrm rot="10800000">
        <a:off x="1954606" y="884523"/>
        <a:ext cx="5853200" cy="2756916"/>
      </dsp:txXfrm>
    </dsp:sp>
    <dsp:sp modelId="{6C503DE3-8D64-4A57-833F-B3BA9364315F}">
      <dsp:nvSpPr>
        <dsp:cNvPr id="0" name=""/>
        <dsp:cNvSpPr/>
      </dsp:nvSpPr>
      <dsp:spPr>
        <a:xfrm>
          <a:off x="421792" y="884523"/>
          <a:ext cx="2756916" cy="27569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A2B11-E6C0-4D05-8ECF-7E2DE3502819}">
      <dsp:nvSpPr>
        <dsp:cNvPr id="0" name=""/>
        <dsp:cNvSpPr/>
      </dsp:nvSpPr>
      <dsp:spPr>
        <a:xfrm rot="10800000">
          <a:off x="1410400" y="1371601"/>
          <a:ext cx="6190700" cy="17827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247650" rIns="46228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3. Why IFRS</a:t>
          </a:r>
          <a:endParaRPr lang="en-US" sz="6500" kern="1200" dirty="0"/>
        </a:p>
      </dsp:txBody>
      <dsp:txXfrm rot="10800000">
        <a:off x="1856090" y="1371601"/>
        <a:ext cx="5745010" cy="1782759"/>
      </dsp:txXfrm>
    </dsp:sp>
    <dsp:sp modelId="{A6FBBAD0-5DED-41DD-854B-59284AF1938E}">
      <dsp:nvSpPr>
        <dsp:cNvPr id="0" name=""/>
        <dsp:cNvSpPr/>
      </dsp:nvSpPr>
      <dsp:spPr>
        <a:xfrm>
          <a:off x="628499" y="1295400"/>
          <a:ext cx="2281816" cy="19351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9CBE-A5AB-6A41-92AD-AEAB5C9D08C1}" type="datetimeFigureOut">
              <a:rPr lang="en-US" smtClean="0"/>
              <a:t>8/7/15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63872-899C-6043-A793-1A3D52CD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11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FD04-F615-4015-9894-B49172DC5375}" type="datetimeFigureOut">
              <a:rPr lang="en-IN" smtClean="0"/>
              <a:t>8/7/15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46F7-7343-4375-99E3-D597D9935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334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Says Annual Report is most used form of Financial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46F7-7343-4375-99E3-D597D9935CF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85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asset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46F7-7343-4375-99E3-D597D9935CF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</a:t>
            </a:r>
            <a:r>
              <a:rPr lang="en-US" baseline="0" dirty="0" smtClean="0"/>
              <a:t> was ruled by national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46F7-7343-4375-99E3-D597D9935CF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05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46F7-7343-4375-99E3-D597D9935CF0}" type="slidenum">
              <a:rPr lang="en-IN" smtClean="0"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F5838F-C033-490A-8EED-935B8367F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</a:t>
            </a:r>
          </a:p>
          <a:p>
            <a:r>
              <a:rPr lang="en-US" sz="2800" b="1" dirty="0" smtClean="0"/>
              <a:t>Dr. </a:t>
            </a:r>
            <a:r>
              <a:rPr lang="en-US" sz="2800" b="1" dirty="0" err="1" smtClean="0"/>
              <a:t>Varsha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Ainapure</a:t>
            </a:r>
            <a:endParaRPr lang="en-US" sz="2800" b="1" dirty="0" smtClean="0"/>
          </a:p>
          <a:p>
            <a:r>
              <a:rPr lang="en-US" sz="2400" dirty="0" smtClean="0"/>
              <a:t>            </a:t>
            </a:r>
            <a:r>
              <a:rPr lang="en-US" sz="1600" dirty="0" err="1" smtClean="0"/>
              <a:t>M.Com</a:t>
            </a:r>
            <a:r>
              <a:rPr lang="en-US" sz="1600" dirty="0" smtClean="0"/>
              <a:t>., FCA, Ph. D., PDF</a:t>
            </a:r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Financial Reporting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286001"/>
            <a:ext cx="731520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Reporting 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rules of Dr. and Cr. are the same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All Balance Sheets include Assets and Liabilities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         </a:t>
            </a:r>
            <a:endParaRPr lang="en-US" sz="2800" dirty="0"/>
          </a:p>
          <a:p>
            <a:endParaRPr lang="en-US" dirty="0" smtClean="0"/>
          </a:p>
          <a:p>
            <a:r>
              <a:rPr lang="en-US" dirty="0" smtClean="0"/>
              <a:t>All Statements of Incomes are meant to calculate Profits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8/8/2015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Dr.Varsha Ainapure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6882-2092-4E5A-A344-AAD567B76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1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Topic: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254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Differences in Financial Reporting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3600" dirty="0" smtClean="0"/>
              <a:t>Different Components, </a:t>
            </a:r>
          </a:p>
          <a:p>
            <a:endParaRPr lang="en-IN" sz="3600" dirty="0" smtClean="0"/>
          </a:p>
          <a:p>
            <a:r>
              <a:rPr lang="en-IN" sz="3600" dirty="0" smtClean="0"/>
              <a:t>Different Formats and </a:t>
            </a:r>
          </a:p>
          <a:p>
            <a:endParaRPr lang="en-IN" sz="3600" dirty="0" smtClean="0"/>
          </a:p>
          <a:p>
            <a:r>
              <a:rPr lang="en-IN" sz="3600" dirty="0" smtClean="0"/>
              <a:t>Different Terms used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Different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sz="45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51234"/>
              </p:ext>
            </p:extLst>
          </p:nvPr>
        </p:nvGraphicFramePr>
        <p:xfrm>
          <a:off x="914400" y="1295400"/>
          <a:ext cx="7772400" cy="49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/>
                <a:gridCol w="2084070"/>
                <a:gridCol w="2773680"/>
                <a:gridCol w="2331720"/>
              </a:tblGrid>
              <a:tr h="376243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I-GAAP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US-GAAP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</a:t>
                      </a:r>
                      <a:endParaRPr lang="en-US" dirty="0"/>
                    </a:p>
                  </a:txBody>
                  <a:tcPr/>
                </a:tc>
              </a:tr>
              <a:tr h="71125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Balance Sheet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Balance Sheet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Balance Sheet</a:t>
                      </a:r>
                    </a:p>
                  </a:txBody>
                  <a:tcPr/>
                </a:tc>
              </a:tr>
              <a:tr h="40201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Profit &amp; Loss A/c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Operations Statement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Income Statement</a:t>
                      </a:r>
                      <a:endParaRPr lang="en-US" sz="2000" b="1" dirty="0"/>
                    </a:p>
                  </a:txBody>
                  <a:tcPr/>
                </a:tc>
              </a:tr>
              <a:tr h="71125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-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Statement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of Comprehensive Income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-</a:t>
                      </a:r>
                      <a:endParaRPr lang="en-US" sz="2000" b="1" dirty="0"/>
                    </a:p>
                  </a:txBody>
                  <a:tcPr/>
                </a:tc>
              </a:tr>
              <a:tr h="71125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-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St. of Changes in Shareholders’ Equity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St. of Changes in Equity</a:t>
                      </a:r>
                      <a:endParaRPr lang="en-US" sz="2000" b="1" dirty="0"/>
                    </a:p>
                  </a:txBody>
                  <a:tcPr/>
                </a:tc>
              </a:tr>
              <a:tr h="102049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Cash Flow Statement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Cash Flow Statement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Cash Flow Statement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 smtClean="0"/>
                    </a:p>
                    <a:p>
                      <a:pPr algn="l"/>
                      <a:endParaRPr lang="en-US" sz="2000" b="1" dirty="0"/>
                    </a:p>
                  </a:txBody>
                  <a:tcPr/>
                </a:tc>
              </a:tr>
              <a:tr h="102049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Notes to Accounts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Notes on Accounting Policies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Notes – Summary of Significant Accounting Policies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Different Formats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09600" y="1295400"/>
          <a:ext cx="7696200" cy="429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1981200"/>
                <a:gridCol w="1828800"/>
                <a:gridCol w="1676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Particulars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I-GAAP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US-GAAP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IFRS</a:t>
                      </a:r>
                      <a:endParaRPr lang="en-IN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B/S Begins with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Liabilities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Assets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Assets </a:t>
                      </a:r>
                      <a:endParaRPr lang="en-IN" sz="24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IN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First group in B/S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Shareholders’</a:t>
                      </a:r>
                    </a:p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Assets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Non-Current Assets</a:t>
                      </a:r>
                      <a:endParaRPr lang="en-IN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IN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Redeemable Preference Share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Share Capital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Debt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Debt</a:t>
                      </a:r>
                      <a:endParaRPr lang="en-IN" sz="2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IN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Assets measurement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Fair Value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Different Accounting Terms Used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215915"/>
              </p:ext>
            </p:extLst>
          </p:nvPr>
        </p:nvGraphicFramePr>
        <p:xfrm>
          <a:off x="762000" y="2057400"/>
          <a:ext cx="7821401" cy="369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68"/>
                <a:gridCol w="2590800"/>
                <a:gridCol w="2734733"/>
                <a:gridCol w="1943100"/>
              </a:tblGrid>
              <a:tr h="441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I-GAAP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US-GAAP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IFRS</a:t>
                      </a:r>
                      <a:endParaRPr lang="en-IN" sz="2400" dirty="0"/>
                    </a:p>
                  </a:txBody>
                  <a:tcPr marL="86360" marR="86360"/>
                </a:tc>
              </a:tr>
              <a:tr h="7949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Securities Premium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Paid-in Surplus 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Additional Paid in Capital</a:t>
                      </a:r>
                      <a:endParaRPr lang="en-IN" sz="2400" dirty="0"/>
                    </a:p>
                  </a:txBody>
                  <a:tcPr marL="86360" marR="86360"/>
                </a:tc>
              </a:tr>
              <a:tr h="441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Equity shares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 stock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Ordinary shares</a:t>
                      </a:r>
                      <a:endParaRPr lang="en-IN" sz="2400" dirty="0"/>
                    </a:p>
                  </a:txBody>
                  <a:tcPr marL="86360" marR="86360"/>
                </a:tc>
              </a:tr>
              <a:tr h="77248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Provision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Allowance</a:t>
                      </a:r>
                      <a:endParaRPr lang="en-IN" sz="2400" dirty="0" smtClean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Impairment </a:t>
                      </a:r>
                      <a:endParaRPr lang="en-IN" sz="2400" dirty="0"/>
                    </a:p>
                  </a:txBody>
                  <a:tcPr marL="86360" marR="86360"/>
                </a:tc>
              </a:tr>
              <a:tr h="11482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 Assets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Property, plant and Equipment</a:t>
                      </a:r>
                      <a:endParaRPr lang="en-IN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Property, plant and Equipment</a:t>
                      </a:r>
                      <a:endParaRPr lang="en-IN" sz="2400" dirty="0" smtClean="0"/>
                    </a:p>
                    <a:p>
                      <a:endParaRPr lang="en-IN" sz="2400" dirty="0"/>
                    </a:p>
                  </a:txBody>
                  <a:tcPr marL="86360" marR="8636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</a:t>
            </a:r>
            <a:br>
              <a:rPr lang="en-US" dirty="0" smtClean="0"/>
            </a:br>
            <a:r>
              <a:rPr lang="en-US" dirty="0" err="1" smtClean="0"/>
              <a:t>Glaxo</a:t>
            </a:r>
            <a:r>
              <a:rPr lang="en-US" dirty="0" smtClean="0"/>
              <a:t> Smith Kline Earnings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480568"/>
              </p:ext>
            </p:extLst>
          </p:nvPr>
        </p:nvGraphicFramePr>
        <p:xfrm>
          <a:off x="457200" y="2276872"/>
          <a:ext cx="8229600" cy="355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8407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Year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6F6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UK-GAAP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(£ Millions)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6F6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US Adjusted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(£ Millions)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6F6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% Change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6F616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2002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3,915 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503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- 87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2003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4,484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2,420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- 46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2004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4,302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2,732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</a:rPr>
                        <a:t>- 36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1952" y="5453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01208"/>
            <a:ext cx="6268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Comparative International Accounting, </a:t>
            </a:r>
            <a:r>
              <a:rPr lang="en-US" dirty="0" err="1">
                <a:solidFill>
                  <a:prstClr val="black"/>
                </a:solidFill>
              </a:rPr>
              <a:t>Nobes</a:t>
            </a:r>
            <a:r>
              <a:rPr lang="en-US" dirty="0">
                <a:solidFill>
                  <a:prstClr val="black"/>
                </a:solidFill>
              </a:rPr>
              <a:t> &amp; Parker (</a:t>
            </a:r>
            <a:r>
              <a:rPr lang="en-US" dirty="0" smtClean="0">
                <a:solidFill>
                  <a:prstClr val="black"/>
                </a:solidFill>
              </a:rPr>
              <a:t>2012)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8/8/2015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Dr.Varsha Ainapure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6882-2092-4E5A-A344-AAD567B76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Reconciliations of Shareholders’ Funds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Glaxo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Smith Kline (UK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32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05918"/>
              </p:ext>
            </p:extLst>
          </p:nvPr>
        </p:nvGraphicFramePr>
        <p:xfrm>
          <a:off x="1143000" y="2209800"/>
          <a:ext cx="6477000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9616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UK-GAAP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 Adjusted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Difference</a:t>
                      </a:r>
                    </a:p>
                    <a:p>
                      <a:r>
                        <a:rPr lang="en-US" sz="2000" dirty="0" smtClean="0"/>
                        <a:t>(% Change)</a:t>
                      </a:r>
                      <a:endParaRPr lang="en-US" sz="2000" dirty="0"/>
                    </a:p>
                  </a:txBody>
                  <a:tcPr/>
                </a:tc>
              </a:tr>
              <a:tr h="5087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7,517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44,995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+ 499</a:t>
                      </a:r>
                      <a:endParaRPr lang="en-US" sz="2400" b="1" dirty="0"/>
                    </a:p>
                  </a:txBody>
                  <a:tcPr/>
                </a:tc>
              </a:tr>
              <a:tr h="5087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7,390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40,107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+ 443</a:t>
                      </a:r>
                      <a:endParaRPr lang="en-US" sz="2400" b="1" dirty="0"/>
                    </a:p>
                  </a:txBody>
                  <a:tcPr/>
                </a:tc>
              </a:tr>
              <a:tr h="5087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6,581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34,992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+ 432</a:t>
                      </a:r>
                      <a:endParaRPr lang="en-US" sz="2400" b="1" dirty="0"/>
                    </a:p>
                  </a:txBody>
                  <a:tcPr/>
                </a:tc>
              </a:tr>
              <a:tr h="5087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5,059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34,116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+ 574</a:t>
                      </a:r>
                      <a:endParaRPr lang="en-US" sz="2400" b="1" dirty="0"/>
                    </a:p>
                  </a:txBody>
                  <a:tcPr/>
                </a:tc>
              </a:tr>
              <a:tr h="5087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5,925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34,042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+ 475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Reconciliations of Shareholders’ Funds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British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Airways (UK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b="1" dirty="0"/>
              <a:t>(£ millions)</a:t>
            </a: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74180"/>
              </p:ext>
            </p:extLst>
          </p:nvPr>
        </p:nvGraphicFramePr>
        <p:xfrm>
          <a:off x="990600" y="2209800"/>
          <a:ext cx="7010400" cy="335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8603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UK-GAAP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 Adjusted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Difference</a:t>
                      </a:r>
                    </a:p>
                    <a:p>
                      <a:r>
                        <a:rPr lang="en-US" sz="2000" dirty="0" smtClean="0"/>
                        <a:t>(% Change)</a:t>
                      </a:r>
                      <a:endParaRPr lang="en-US" sz="2000" dirty="0"/>
                    </a:p>
                  </a:txBody>
                  <a:tcPr/>
                </a:tc>
              </a:tr>
              <a:tr h="4984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3,147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2,389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- 24</a:t>
                      </a:r>
                      <a:endParaRPr lang="en-US" sz="2400" b="1" dirty="0"/>
                    </a:p>
                  </a:txBody>
                  <a:tcPr/>
                </a:tc>
              </a:tr>
              <a:tr h="4984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3,215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2,334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- 27</a:t>
                      </a:r>
                      <a:endParaRPr lang="en-US" sz="2400" b="1" dirty="0"/>
                    </a:p>
                  </a:txBody>
                  <a:tcPr/>
                </a:tc>
              </a:tr>
              <a:tr h="4984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2,016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2,081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+ 3</a:t>
                      </a:r>
                      <a:endParaRPr lang="en-US" sz="2400" b="1" dirty="0"/>
                    </a:p>
                  </a:txBody>
                  <a:tcPr/>
                </a:tc>
              </a:tr>
              <a:tr h="4984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2,058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1,637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- 20</a:t>
                      </a:r>
                      <a:endParaRPr lang="en-US" sz="2400" b="1" dirty="0"/>
                    </a:p>
                  </a:txBody>
                  <a:tcPr/>
                </a:tc>
              </a:tr>
              <a:tr h="4984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2,218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1,774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- 20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</a:t>
            </a:r>
            <a:br>
              <a:rPr lang="en-US" dirty="0" smtClean="0"/>
            </a:br>
            <a:r>
              <a:rPr lang="en-US" dirty="0" smtClean="0"/>
              <a:t>SK Telecom Company (S. Korea)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086977"/>
              </p:ext>
            </p:extLst>
          </p:nvPr>
        </p:nvGraphicFramePr>
        <p:xfrm>
          <a:off x="457200" y="2276872"/>
          <a:ext cx="8229600" cy="281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584176"/>
                <a:gridCol w="2016224"/>
                <a:gridCol w="2088232"/>
                <a:gridCol w="1522512"/>
              </a:tblGrid>
              <a:tr h="68407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Year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Korean-GAAP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(Won Billions)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US Adjusted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(Won Billions)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% Change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2009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Earnings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1,056 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1,357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28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2009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Share. Equity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12,345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14,261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16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1952" y="5453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01208"/>
            <a:ext cx="6268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Comparative International Accounting, </a:t>
            </a:r>
            <a:r>
              <a:rPr lang="en-US" dirty="0" err="1">
                <a:solidFill>
                  <a:prstClr val="black"/>
                </a:solidFill>
              </a:rPr>
              <a:t>Nobes</a:t>
            </a:r>
            <a:r>
              <a:rPr lang="en-US" dirty="0">
                <a:solidFill>
                  <a:prstClr val="black"/>
                </a:solidFill>
              </a:rPr>
              <a:t> &amp; Parker (</a:t>
            </a:r>
            <a:r>
              <a:rPr lang="en-US" dirty="0" smtClean="0">
                <a:solidFill>
                  <a:prstClr val="black"/>
                </a:solidFill>
              </a:rPr>
              <a:t>2012)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8/8/2015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Dr.Varsha Ainapure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6882-2092-4E5A-A344-AAD567B76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2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Discussion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5525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3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</a:t>
            </a:r>
            <a:br>
              <a:rPr lang="en-US" dirty="0" smtClean="0"/>
            </a:br>
            <a:r>
              <a:rPr lang="en-US" dirty="0" err="1" smtClean="0"/>
              <a:t>Braskem</a:t>
            </a:r>
            <a:r>
              <a:rPr lang="en-US" dirty="0" smtClean="0"/>
              <a:t> SA, Chemical Co. (Brazil)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822913"/>
              </p:ext>
            </p:extLst>
          </p:nvPr>
        </p:nvGraphicFramePr>
        <p:xfrm>
          <a:off x="457200" y="2440125"/>
          <a:ext cx="8229600" cy="281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1491952"/>
                <a:gridCol w="2108448"/>
                <a:gridCol w="2160240"/>
                <a:gridCol w="1522512"/>
              </a:tblGrid>
              <a:tr h="68407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Year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Brazil-GAAP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Reais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Millions)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US Adjusted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Reais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Millions)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% Change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2009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Earnings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767.8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232.7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- 70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2009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Share. Equity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4,592.5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4,379.4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- 5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1952" y="5453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01208"/>
            <a:ext cx="518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International </a:t>
            </a:r>
            <a:r>
              <a:rPr lang="en-US" dirty="0">
                <a:solidFill>
                  <a:prstClr val="black"/>
                </a:solidFill>
              </a:rPr>
              <a:t>Accounting, </a:t>
            </a:r>
            <a:r>
              <a:rPr lang="en-US" dirty="0" err="1" smtClean="0">
                <a:solidFill>
                  <a:prstClr val="black"/>
                </a:solidFill>
              </a:rPr>
              <a:t>Doupnik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&amp; </a:t>
            </a:r>
            <a:r>
              <a:rPr lang="en-US" dirty="0" err="1" smtClean="0">
                <a:solidFill>
                  <a:prstClr val="black"/>
                </a:solidFill>
              </a:rPr>
              <a:t>Perera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2012)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8/8/2015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Dr.Varsha Ainapure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6882-2092-4E5A-A344-AAD567B76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4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Financial Data </a:t>
            </a:r>
            <a:r>
              <a:rPr lang="en-US" b="1" dirty="0" smtClean="0"/>
              <a:t>– Net Profit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Satyam </a:t>
            </a:r>
            <a:r>
              <a:rPr lang="en-US" b="1" dirty="0"/>
              <a:t>and Infosys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             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08005"/>
              </p:ext>
            </p:extLst>
          </p:nvPr>
        </p:nvGraphicFramePr>
        <p:xfrm>
          <a:off x="838200" y="1828800"/>
          <a:ext cx="7467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865"/>
                <a:gridCol w="1400175"/>
                <a:gridCol w="1493520"/>
                <a:gridCol w="1493520"/>
                <a:gridCol w="1493520"/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Particulars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Satyam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Infosys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2007-08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2007-08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I-GAAP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1,404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1,687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3,856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4,659</a:t>
                      </a:r>
                      <a:endParaRPr lang="en-US" sz="2400" b="1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US-GAAP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1,344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1,668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3,830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4,620</a:t>
                      </a:r>
                      <a:endParaRPr lang="en-US" sz="2400" b="1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IFRS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1,346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1,687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3,835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4,622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Due to Accounting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Preparation of Consolidated Financial Statements</a:t>
            </a:r>
          </a:p>
          <a:p>
            <a:endParaRPr lang="en-US" dirty="0" smtClean="0"/>
          </a:p>
          <a:p>
            <a:r>
              <a:rPr lang="en-US" dirty="0" smtClean="0"/>
              <a:t>2. Access to Foreign Capital Markets</a:t>
            </a:r>
          </a:p>
          <a:p>
            <a:endParaRPr lang="en-US" dirty="0" smtClean="0"/>
          </a:p>
          <a:p>
            <a:r>
              <a:rPr lang="en-US" dirty="0" smtClean="0"/>
              <a:t>3. Comparability of Financial Statements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3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Consolidated Financial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Motors Corporations:</a:t>
            </a:r>
          </a:p>
          <a:p>
            <a:pPr lvl="1"/>
            <a:r>
              <a:rPr lang="en-US" dirty="0" smtClean="0"/>
              <a:t>Subsidiaries in 50 Countries</a:t>
            </a:r>
          </a:p>
          <a:p>
            <a:pPr lvl="1"/>
            <a:r>
              <a:rPr lang="en-US" dirty="0" smtClean="0"/>
              <a:t>Each will use </a:t>
            </a:r>
          </a:p>
          <a:p>
            <a:pPr lvl="2"/>
            <a:r>
              <a:rPr lang="en-US" dirty="0" smtClean="0"/>
              <a:t>local GAAP</a:t>
            </a:r>
          </a:p>
          <a:p>
            <a:pPr lvl="2"/>
            <a:r>
              <a:rPr lang="en-US" dirty="0" smtClean="0"/>
              <a:t>Local Currency</a:t>
            </a:r>
          </a:p>
          <a:p>
            <a:pPr lvl="1"/>
            <a:r>
              <a:rPr lang="en-US" dirty="0" smtClean="0"/>
              <a:t>Considerable cost, efforts involved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Foreign Capital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Semiconductor manufacturer ST Microelectronics, Based in Geneva: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Ordinary Shares listed at Exchanges</a:t>
            </a:r>
          </a:p>
          <a:p>
            <a:pPr marL="1257300" lvl="2" indent="-457200">
              <a:buFontTx/>
              <a:buChar char="-"/>
            </a:pPr>
            <a:r>
              <a:rPr lang="en-US" dirty="0" smtClean="0"/>
              <a:t>Euronext-Paris</a:t>
            </a:r>
          </a:p>
          <a:p>
            <a:pPr marL="1257300" lvl="2" indent="-457200">
              <a:buFontTx/>
              <a:buChar char="-"/>
            </a:pPr>
            <a:r>
              <a:rPr lang="en-US" dirty="0" err="1" smtClean="0"/>
              <a:t>Borsa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r>
              <a:rPr lang="en-US" dirty="0" smtClean="0"/>
              <a:t> </a:t>
            </a:r>
          </a:p>
          <a:p>
            <a:pPr marL="1257300" lvl="2" indent="-457200">
              <a:buFontTx/>
              <a:buChar char="-"/>
            </a:pPr>
            <a:r>
              <a:rPr lang="en-US" dirty="0" smtClean="0"/>
              <a:t>New York  </a:t>
            </a:r>
          </a:p>
          <a:p>
            <a:r>
              <a:rPr lang="en-US" dirty="0" smtClean="0"/>
              <a:t>To have stock traded Local GAAP financials necessary</a:t>
            </a:r>
          </a:p>
          <a:p>
            <a:r>
              <a:rPr lang="en-US" dirty="0" smtClean="0"/>
              <a:t>This is quite costly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Foreign Capital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Automaker spent in 1993 $60 Million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initially prepare US GAAP Financial Statements.</a:t>
            </a:r>
          </a:p>
          <a:p>
            <a:r>
              <a:rPr lang="en-US" dirty="0" smtClean="0"/>
              <a:t>$ 15- 20 Million each year thereafter</a:t>
            </a:r>
          </a:p>
          <a:p>
            <a:r>
              <a:rPr lang="en-US" dirty="0" smtClean="0"/>
              <a:t>Indian Companies listed at London and NYSE prepare Financials under IFRS, US-GAAP and Indian GAAP till 2007.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Comparability of Financial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Financial Statements is affected for</a:t>
            </a:r>
          </a:p>
          <a:p>
            <a:pPr lvl="1"/>
            <a:r>
              <a:rPr lang="en-US" dirty="0" smtClean="0"/>
              <a:t>making investment and lending decisions</a:t>
            </a:r>
          </a:p>
          <a:p>
            <a:pPr lvl="1"/>
            <a:r>
              <a:rPr lang="en-US" dirty="0" smtClean="0"/>
              <a:t>making foreign acquisition decision</a:t>
            </a:r>
          </a:p>
          <a:p>
            <a:r>
              <a:rPr lang="en-US" dirty="0" smtClean="0"/>
              <a:t>Capital is not efficiently distributed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Accounting and Capital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83058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053"/>
          <p:cNvSpPr txBox="1">
            <a:spLocks noChangeArrowheads="1"/>
          </p:cNvSpPr>
          <p:nvPr/>
        </p:nvSpPr>
        <p:spPr bwMode="auto">
          <a:xfrm>
            <a:off x="457200" y="2105025"/>
            <a:ext cx="8229600" cy="790575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Resources are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</a:rPr>
              <a:t>limited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.  Efficient use of resources often determines whether a business thrives.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0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</a:t>
            </a:r>
            <a:r>
              <a:rPr lang="en-US" dirty="0"/>
              <a:t>for </a:t>
            </a:r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Underlying principles </a:t>
            </a:r>
            <a:r>
              <a:rPr lang="en-US" sz="3200" dirty="0"/>
              <a:t>(accounting standards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Compliance  </a:t>
            </a:r>
            <a:r>
              <a:rPr lang="en-US" sz="3200" dirty="0"/>
              <a:t>with </a:t>
            </a:r>
            <a:r>
              <a:rPr lang="en-US" sz="3200" dirty="0" smtClean="0"/>
              <a:t>accounting standards</a:t>
            </a:r>
          </a:p>
          <a:p>
            <a:r>
              <a:rPr lang="en-US" sz="3200" dirty="0" smtClean="0"/>
              <a:t>Effectiveness </a:t>
            </a:r>
            <a:r>
              <a:rPr lang="en-US" sz="3200" dirty="0"/>
              <a:t>of regulatory </a:t>
            </a:r>
            <a:r>
              <a:rPr lang="en-US" sz="3200" dirty="0" smtClean="0"/>
              <a:t>mechanism</a:t>
            </a:r>
          </a:p>
          <a:p>
            <a:pPr algn="ctr"/>
            <a:r>
              <a:rPr lang="en-US" sz="3200" dirty="0" smtClean="0"/>
              <a:t>Result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09600" y="4114800"/>
            <a:ext cx="8534400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variety of financial reporting practices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Discussion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5633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Topic-1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0201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1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Overcoming Differences in Financial Reporting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b="1" dirty="0" smtClean="0"/>
          </a:p>
          <a:p>
            <a:r>
              <a:rPr lang="en-IN" sz="3600" b="1" dirty="0" smtClean="0"/>
              <a:t>Harmonisation :</a:t>
            </a:r>
          </a:p>
          <a:p>
            <a:pPr>
              <a:buNone/>
            </a:pPr>
            <a:r>
              <a:rPr lang="en-IN" sz="3600" dirty="0" smtClean="0"/>
              <a:t>    A process of increasing the compatibility of accounting practices by setting bounds to their degree of variation</a:t>
            </a:r>
          </a:p>
          <a:p>
            <a:r>
              <a:rPr lang="en-US" sz="3600" b="1" dirty="0" smtClean="0"/>
              <a:t>Convergence: </a:t>
            </a:r>
            <a:r>
              <a:rPr lang="en-US" sz="3600" dirty="0" smtClean="0"/>
              <a:t>is the Next </a:t>
            </a:r>
            <a:r>
              <a:rPr lang="en-US" sz="3600" dirty="0"/>
              <a:t>level </a:t>
            </a:r>
            <a:r>
              <a:rPr lang="en-US" sz="3600" dirty="0" smtClean="0"/>
              <a:t>- </a:t>
            </a:r>
            <a:r>
              <a:rPr lang="en-US" sz="3600" dirty="0"/>
              <a:t>to have one set of accounting standards followed by all companies around the world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Is IFRS the Solution?</a:t>
            </a:r>
            <a:endParaRPr lang="en-US" sz="36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Updates on Convergence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dirty="0" smtClean="0"/>
              <a:t>India to adopt IFRS from 2016 for Tier - I listed companies</a:t>
            </a:r>
          </a:p>
          <a:p>
            <a:endParaRPr lang="en-US" sz="3600" dirty="0" smtClean="0"/>
          </a:p>
          <a:p>
            <a:r>
              <a:rPr lang="en-US" sz="3600" dirty="0" smtClean="0"/>
              <a:t>USA to converge from </a:t>
            </a:r>
            <a:r>
              <a:rPr lang="en-US" sz="5400" b="1" dirty="0" smtClean="0">
                <a:solidFill>
                  <a:srgbClr val="0000FF"/>
                </a:solidFill>
              </a:rPr>
              <a:t>?</a:t>
            </a:r>
          </a:p>
          <a:p>
            <a:endParaRPr lang="en-US" sz="3600" dirty="0" smtClean="0"/>
          </a:p>
          <a:p>
            <a:r>
              <a:rPr lang="en-US" sz="3600" dirty="0" smtClean="0"/>
              <a:t>More than 125 countries have already adopted IFRS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Dr.Varsha</a:t>
            </a:r>
            <a:r>
              <a:rPr lang="en-US" dirty="0" smtClean="0"/>
              <a:t> Ainapure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IN" sz="3200" dirty="0"/>
              <a:t>F</a:t>
            </a:r>
            <a:r>
              <a:rPr lang="en-IN" sz="3200" dirty="0" smtClean="0"/>
              <a:t>inancial reporting requirements may be uniform all over the world, accounting standards may converge and the world may use a single set of accounting standards; </a:t>
            </a:r>
          </a:p>
          <a:p>
            <a:r>
              <a:rPr lang="en-IN" sz="3200" dirty="0"/>
              <a:t>S</a:t>
            </a:r>
            <a:r>
              <a:rPr lang="en-IN" sz="3200" dirty="0" smtClean="0"/>
              <a:t>till there would be differences in financial  reports as</a:t>
            </a:r>
          </a:p>
          <a:p>
            <a:r>
              <a:rPr lang="en-IN" sz="3200" dirty="0"/>
              <a:t>T</a:t>
            </a:r>
            <a:r>
              <a:rPr lang="en-IN" sz="3200" dirty="0" smtClean="0"/>
              <a:t>he professional judgment used by the accountants with these uniform rules would vary per country and per company in a given country</a:t>
            </a:r>
            <a:endParaRPr lang="en-U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Content Placeholder 6" descr="Tulip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Financial Reporting: Meaning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3600" dirty="0" smtClean="0"/>
              <a:t>Communication of Financial </a:t>
            </a:r>
            <a:r>
              <a:rPr lang="en-IN" sz="3600" dirty="0"/>
              <a:t>I</a:t>
            </a:r>
            <a:r>
              <a:rPr lang="en-IN" sz="3600" dirty="0" smtClean="0"/>
              <a:t>nformation of an Enterprise to the external world</a:t>
            </a:r>
          </a:p>
          <a:p>
            <a:endParaRPr lang="en-US" sz="3600" dirty="0" smtClean="0"/>
          </a:p>
          <a:p>
            <a:r>
              <a:rPr lang="en-IN" sz="3600" dirty="0"/>
              <a:t>N</a:t>
            </a:r>
            <a:r>
              <a:rPr lang="en-IN" sz="3600" dirty="0" smtClean="0"/>
              <a:t>ot restricted to Financial Statements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17183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Reporting:</a:t>
            </a:r>
            <a:r>
              <a:rPr lang="en-IN" dirty="0" smtClean="0"/>
              <a:t>Broader Scope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IN" dirty="0" smtClean="0"/>
          </a:p>
          <a:p>
            <a:r>
              <a:rPr lang="en-IN" sz="3600" dirty="0" smtClean="0"/>
              <a:t>involves the </a:t>
            </a:r>
            <a:r>
              <a:rPr lang="en-IN" sz="3600" b="1" dirty="0" smtClean="0"/>
              <a:t>enterprise</a:t>
            </a:r>
            <a:r>
              <a:rPr lang="en-IN" sz="3600" dirty="0" smtClean="0"/>
              <a:t> as an </a:t>
            </a:r>
            <a:r>
              <a:rPr lang="en-IN" sz="3600" b="1" i="1" dirty="0" smtClean="0"/>
              <a:t>issuer</a:t>
            </a:r>
            <a:r>
              <a:rPr lang="en-IN" sz="3600" i="1" dirty="0" smtClean="0"/>
              <a:t> (or preparer); </a:t>
            </a:r>
          </a:p>
          <a:p>
            <a:r>
              <a:rPr lang="en-IN" sz="3600" i="1" dirty="0" smtClean="0"/>
              <a:t>the present </a:t>
            </a:r>
            <a:r>
              <a:rPr lang="en-IN" sz="3600" dirty="0" smtClean="0"/>
              <a:t>and prospective </a:t>
            </a:r>
            <a:r>
              <a:rPr lang="en-IN" sz="3600" b="1" dirty="0" smtClean="0"/>
              <a:t>investors</a:t>
            </a:r>
            <a:r>
              <a:rPr lang="en-IN" sz="3600" dirty="0" smtClean="0"/>
              <a:t> as primary </a:t>
            </a:r>
            <a:r>
              <a:rPr lang="en-IN" sz="3600" b="1" i="1" dirty="0" smtClean="0"/>
              <a:t>users</a:t>
            </a:r>
            <a:r>
              <a:rPr lang="en-IN" sz="3600" i="1" dirty="0" smtClean="0"/>
              <a:t>;</a:t>
            </a:r>
          </a:p>
          <a:p>
            <a:r>
              <a:rPr lang="en-IN" sz="3600" i="1" dirty="0" smtClean="0"/>
              <a:t> the </a:t>
            </a:r>
            <a:r>
              <a:rPr lang="en-IN" sz="3600" b="1" i="1" dirty="0" smtClean="0"/>
              <a:t>accounting profession </a:t>
            </a:r>
            <a:r>
              <a:rPr lang="en-IN" sz="3600" i="1" dirty="0" smtClean="0"/>
              <a:t>as </a:t>
            </a:r>
            <a:r>
              <a:rPr lang="en-IN" sz="3600" b="1" i="1" dirty="0" smtClean="0"/>
              <a:t>measurer</a:t>
            </a:r>
          </a:p>
          <a:p>
            <a:r>
              <a:rPr lang="en-IN" sz="3600" dirty="0" smtClean="0"/>
              <a:t>and </a:t>
            </a:r>
            <a:r>
              <a:rPr lang="en-IN" sz="3600" b="1" dirty="0" smtClean="0"/>
              <a:t>auditors</a:t>
            </a:r>
            <a:r>
              <a:rPr lang="en-IN" sz="3600" dirty="0" smtClean="0"/>
              <a:t> and other designated independent controlling bodies as </a:t>
            </a:r>
            <a:r>
              <a:rPr lang="en-IN" sz="3600" b="1" i="1" dirty="0" smtClean="0"/>
              <a:t>regulators.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06169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Accounting Standards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 written policy documents </a:t>
            </a:r>
          </a:p>
          <a:p>
            <a:r>
              <a:rPr lang="en-IN" sz="3200" dirty="0" smtClean="0"/>
              <a:t>issued by an expert accounting body </a:t>
            </a:r>
          </a:p>
          <a:p>
            <a:r>
              <a:rPr lang="en-IN" sz="3200" dirty="0" smtClean="0"/>
              <a:t>covering the aspects of</a:t>
            </a:r>
          </a:p>
          <a:p>
            <a:pPr lvl="1"/>
            <a:r>
              <a:rPr lang="en-IN" sz="3200" dirty="0" smtClean="0"/>
              <a:t> recognition, </a:t>
            </a:r>
          </a:p>
          <a:p>
            <a:pPr lvl="1"/>
            <a:r>
              <a:rPr lang="en-IN" sz="3200" dirty="0" smtClean="0"/>
              <a:t>measurement, </a:t>
            </a:r>
          </a:p>
          <a:p>
            <a:pPr lvl="1"/>
            <a:r>
              <a:rPr lang="en-IN" sz="3200" dirty="0" smtClean="0"/>
              <a:t>presentation and</a:t>
            </a:r>
          </a:p>
          <a:p>
            <a:pPr lvl="1"/>
            <a:r>
              <a:rPr lang="en-IN" sz="3200" dirty="0" smtClean="0"/>
              <a:t>disclosure of accounting transaction </a:t>
            </a:r>
          </a:p>
          <a:p>
            <a:r>
              <a:rPr lang="en-IN" sz="3200" dirty="0" smtClean="0"/>
              <a:t>in the financial statements.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4554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Standards: Issued by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3200" dirty="0" smtClean="0"/>
              <a:t>Indian accounting standards : ICAI</a:t>
            </a:r>
          </a:p>
          <a:p>
            <a:endParaRPr lang="en-US" sz="3200" dirty="0" smtClean="0"/>
          </a:p>
          <a:p>
            <a:r>
              <a:rPr lang="en-US" sz="3200" dirty="0" smtClean="0"/>
              <a:t>International Accounting Standards : IASB</a:t>
            </a:r>
          </a:p>
          <a:p>
            <a:endParaRPr lang="en-US" sz="3200" dirty="0" smtClean="0"/>
          </a:p>
          <a:p>
            <a:r>
              <a:rPr lang="en-US" sz="3200" dirty="0" smtClean="0"/>
              <a:t>US-GAAP : FASB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35771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Globalisation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Opening </a:t>
            </a:r>
            <a:r>
              <a:rPr lang="en-US" sz="3200" dirty="0"/>
              <a:t>up of </a:t>
            </a:r>
            <a:r>
              <a:rPr lang="en-US" sz="3200" dirty="0" smtClean="0"/>
              <a:t>Financial </a:t>
            </a:r>
            <a:r>
              <a:rPr lang="en-US" sz="3200" dirty="0"/>
              <a:t>M</a:t>
            </a:r>
            <a:r>
              <a:rPr lang="en-US" sz="3200" dirty="0" smtClean="0"/>
              <a:t>arkets</a:t>
            </a:r>
          </a:p>
          <a:p>
            <a:endParaRPr lang="en-US" sz="3200" dirty="0" smtClean="0"/>
          </a:p>
          <a:p>
            <a:r>
              <a:rPr lang="en-US" sz="3200" dirty="0" smtClean="0"/>
              <a:t>Companies have choice </a:t>
            </a:r>
            <a:r>
              <a:rPr lang="en-US" sz="3200" dirty="0"/>
              <a:t>of </a:t>
            </a:r>
            <a:r>
              <a:rPr lang="en-US" sz="3200" dirty="0" smtClean="0"/>
              <a:t>deciding place of                              operations </a:t>
            </a:r>
          </a:p>
          <a:p>
            <a:endParaRPr lang="en-US" sz="3200" dirty="0" smtClean="0"/>
          </a:p>
          <a:p>
            <a:r>
              <a:rPr lang="en-US" sz="3200" dirty="0" smtClean="0"/>
              <a:t>Investors have choice </a:t>
            </a:r>
            <a:r>
              <a:rPr lang="en-US" sz="3200" dirty="0"/>
              <a:t>of capital markets </a:t>
            </a:r>
            <a:r>
              <a:rPr lang="en-US" sz="3200" dirty="0" smtClean="0"/>
              <a:t>to invest in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Dr.Varsha Ainapure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838F-C033-490A-8EED-935B8367FE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Differences </a:t>
            </a:r>
            <a:r>
              <a:rPr lang="en-US" sz="3200" dirty="0"/>
              <a:t>in </a:t>
            </a:r>
            <a:endParaRPr lang="en-US" sz="3200" dirty="0" smtClean="0"/>
          </a:p>
          <a:p>
            <a:pPr lvl="1"/>
            <a:r>
              <a:rPr lang="en-US" sz="3200" dirty="0" smtClean="0"/>
              <a:t>Language</a:t>
            </a:r>
            <a:r>
              <a:rPr lang="en-US" sz="3200" dirty="0"/>
              <a:t>, </a:t>
            </a:r>
            <a:endParaRPr lang="en-US" sz="3200" dirty="0" smtClean="0"/>
          </a:p>
          <a:p>
            <a:pPr lvl="1"/>
            <a:r>
              <a:rPr lang="en-US" sz="3200" dirty="0" smtClean="0"/>
              <a:t>Accounting Practices</a:t>
            </a:r>
            <a:r>
              <a:rPr lang="en-US" sz="3200" dirty="0"/>
              <a:t>, and </a:t>
            </a:r>
            <a:endParaRPr lang="en-US" sz="3200" dirty="0" smtClean="0"/>
          </a:p>
          <a:p>
            <a:pPr lvl="1"/>
            <a:r>
              <a:rPr lang="en-US" sz="3200" dirty="0" smtClean="0"/>
              <a:t>Reporting Requirements</a:t>
            </a:r>
            <a:endParaRPr lang="en-US" sz="3200" dirty="0"/>
          </a:p>
          <a:p>
            <a:r>
              <a:rPr lang="en-US" sz="3200" dirty="0" smtClean="0"/>
              <a:t>Effect </a:t>
            </a:r>
          </a:p>
          <a:p>
            <a:pPr lvl="1"/>
            <a:r>
              <a:rPr lang="en-US" sz="3200" dirty="0" smtClean="0"/>
              <a:t>financial </a:t>
            </a:r>
            <a:r>
              <a:rPr lang="en-US" sz="3200" dirty="0"/>
              <a:t>reports by </a:t>
            </a:r>
            <a:r>
              <a:rPr lang="en-US" sz="3200" dirty="0" smtClean="0"/>
              <a:t>companies are </a:t>
            </a:r>
            <a:r>
              <a:rPr lang="en-US" sz="3200" dirty="0"/>
              <a:t>investor-unfriendly.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12226</TotalTime>
  <Words>1322</Words>
  <Application>Microsoft Macintosh PowerPoint</Application>
  <PresentationFormat>On-screen Show (4:3)</PresentationFormat>
  <Paragraphs>439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Equity</vt:lpstr>
      <vt:lpstr>International Financial Reporting </vt:lpstr>
      <vt:lpstr>Topics of Discussion</vt:lpstr>
      <vt:lpstr>Topic-1</vt:lpstr>
      <vt:lpstr>Financial Reporting: Meaning</vt:lpstr>
      <vt:lpstr>Financial Reporting:Broader Scope </vt:lpstr>
      <vt:lpstr>Accounting Standards</vt:lpstr>
      <vt:lpstr>Accounting Standards: Issued by</vt:lpstr>
      <vt:lpstr>Effects of Globalisation</vt:lpstr>
      <vt:lpstr>Reality</vt:lpstr>
      <vt:lpstr>Financial Reporting Similarities</vt:lpstr>
      <vt:lpstr>Topic: 2</vt:lpstr>
      <vt:lpstr>Differences in Financial Reporting</vt:lpstr>
      <vt:lpstr>Different Components</vt:lpstr>
      <vt:lpstr>Different Formats</vt:lpstr>
      <vt:lpstr>Different Accounting Terms Used</vt:lpstr>
      <vt:lpstr>Differences  Glaxo Smith Kline Earnings</vt:lpstr>
      <vt:lpstr>Reconciliations of Shareholders’ Funds</vt:lpstr>
      <vt:lpstr>Reconciliations of Shareholders’ Funds</vt:lpstr>
      <vt:lpstr>Differences  SK Telecom Company (S. Korea)</vt:lpstr>
      <vt:lpstr>Differences  Braskem SA, Chemical Co. (Brazil)</vt:lpstr>
      <vt:lpstr>Financial Data – Net Profit      Satyam and Infosys</vt:lpstr>
      <vt:lpstr>Problems Due to Accounting Diversity</vt:lpstr>
      <vt:lpstr>Consolidated Financial Statements</vt:lpstr>
      <vt:lpstr>Access to Foreign Capital Markets</vt:lpstr>
      <vt:lpstr>Access to Foreign Capital Markets</vt:lpstr>
      <vt:lpstr>Comparability of Financial Statements</vt:lpstr>
      <vt:lpstr>Accounting and Capital Allocation</vt:lpstr>
      <vt:lpstr>Reasons for Differences</vt:lpstr>
      <vt:lpstr>Topics of Discussion</vt:lpstr>
      <vt:lpstr>Overcoming Differences in Financial Reporting</vt:lpstr>
      <vt:lpstr>Updates on Convergence</vt:lpstr>
      <vt:lpstr>Conclusion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KHANDWALA</dc:creator>
  <cp:lastModifiedBy>aa aa</cp:lastModifiedBy>
  <cp:revision>69</cp:revision>
  <dcterms:created xsi:type="dcterms:W3CDTF">2011-07-06T04:20:23Z</dcterms:created>
  <dcterms:modified xsi:type="dcterms:W3CDTF">2015-08-07T15:55:59Z</dcterms:modified>
</cp:coreProperties>
</file>